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8" r:id="rId3"/>
    <p:sldId id="263" r:id="rId4"/>
    <p:sldId id="265" r:id="rId5"/>
    <p:sldId id="264" r:id="rId6"/>
    <p:sldId id="260" r:id="rId7"/>
    <p:sldId id="259" r:id="rId8"/>
    <p:sldId id="266" r:id="rId9"/>
    <p:sldId id="267" r:id="rId10"/>
    <p:sldId id="268" r:id="rId11"/>
    <p:sldId id="261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08" y="-1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pull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pull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>
    <p:pull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22.06.2015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pull dir="r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Рабочий стол\для презентации участок\bugs-in-summertime-wallpapers_8645_1024x76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Rectangle 1"/>
          <p:cNvSpPr>
            <a:spLocks noChangeArrowheads="1"/>
          </p:cNvSpPr>
          <p:nvPr/>
        </p:nvSpPr>
        <p:spPr bwMode="auto">
          <a:xfrm>
            <a:off x="323528" y="260648"/>
            <a:ext cx="8572560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3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Детский сад №26 г.Лениногорска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муниципального образования</a:t>
            </a:r>
            <a:r>
              <a:rPr lang="ru-RU" sz="3600" dirty="0" smtClean="0">
                <a:solidFill>
                  <a:srgbClr val="FFFF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Лениногорский</a:t>
            </a:r>
            <a:r>
              <a:rPr kumimoji="0" lang="ru-RU" sz="3600" b="0" i="0" u="none" strike="noStrike" cap="none" normalizeH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муниципальный район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3600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Республики Татарстан</a:t>
            </a:r>
            <a:endParaRPr kumimoji="0" lang="ru-RU" sz="36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4" name="Picture 3" descr="https://edu.tatar.ru/upload/organization/40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3" y="4005064"/>
            <a:ext cx="3345933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pull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83768" y="188640"/>
            <a:ext cx="41540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 smtClean="0">
                <a:solidFill>
                  <a:schemeClr val="accent1"/>
                </a:solidFill>
              </a:rPr>
              <a:t>«Дети учатся у жизни»</a:t>
            </a:r>
            <a:endParaRPr lang="ru-RU" sz="2800" dirty="0">
              <a:solidFill>
                <a:schemeClr val="accent1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483768" y="2780928"/>
            <a:ext cx="41044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dirty="0" smtClean="0">
                <a:solidFill>
                  <a:srgbClr val="FF0000"/>
                </a:solidFill>
              </a:rPr>
              <a:t>ЕСЛИ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2339752" y="836712"/>
            <a:ext cx="1828800" cy="1485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Ребенок живет во враждебности, он учится драться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716016" y="836712"/>
            <a:ext cx="1828800" cy="1485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smtClean="0">
              <a:ln>
                <a:noFill/>
              </a:ln>
              <a:solidFill>
                <a:srgbClr val="008000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rgbClr val="008000"/>
                </a:solidFill>
                <a:effectLst/>
                <a:latin typeface="Calibri" pitchFamily="34" charset="0"/>
              </a:rPr>
              <a:t>Ребенок живет с похвалой, он учится ценить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323528" y="1124744"/>
            <a:ext cx="1828800" cy="1485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Ребенок живет в осуждении, он учится осуждать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7020272" y="1052736"/>
            <a:ext cx="1828800" cy="14859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</a:rPr>
              <a:t>Ребенок живет с обвинением, он учится чувствовать вину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323528" y="2852936"/>
            <a:ext cx="1828800" cy="1371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rgbClr val="FF00FF"/>
                </a:solidFill>
                <a:effectLst/>
                <a:latin typeface="Calibri" pitchFamily="34" charset="0"/>
              </a:rPr>
              <a:t>Ребенок живет в осмеянии, он учится быть незаметным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7020272" y="2780928"/>
            <a:ext cx="1828800" cy="1371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FF00FF"/>
                </a:solidFill>
                <a:effectLst/>
                <a:latin typeface="Calibri" pitchFamily="34" charset="0"/>
              </a:rPr>
              <a:t>Ребенок живет в безопасности, он учится верить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323528" y="4365104"/>
            <a:ext cx="1828800" cy="1371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</a:rPr>
              <a:t>Ребенок живет в честности, он учится быть справедливым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7092280" y="4365104"/>
            <a:ext cx="1828800" cy="1371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alibri" pitchFamily="34" charset="0"/>
              </a:rPr>
              <a:t>Ребенок живет с одобрением, он учится любить себя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1979712" y="5157192"/>
            <a:ext cx="1828800" cy="1371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</a:rPr>
              <a:t>Ребенок живет с поддержкой, он учится уверенности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3707904" y="4005064"/>
            <a:ext cx="1828800" cy="1371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</a:rPr>
              <a:t>Ребенок живет с признанием и дружбой, он учится находить в мире любовь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5292080" y="5229200"/>
            <a:ext cx="1828800" cy="13716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smtClean="0">
                <a:ln>
                  <a:noFill/>
                </a:ln>
                <a:solidFill>
                  <a:srgbClr val="00B050"/>
                </a:solidFill>
                <a:effectLst/>
                <a:latin typeface="Calibri" pitchFamily="34" charset="0"/>
              </a:rPr>
              <a:t>Ребенок живет в терпимости, он учится быть терпеливым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cxnSp>
        <p:nvCxnSpPr>
          <p:cNvPr id="16" name="Прямая со стрелкой 15"/>
          <p:cNvCxnSpPr/>
          <p:nvPr/>
        </p:nvCxnSpPr>
        <p:spPr>
          <a:xfrm flipH="1" flipV="1">
            <a:off x="3275856" y="2420888"/>
            <a:ext cx="648072" cy="43204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 flipV="1">
            <a:off x="5220072" y="2420888"/>
            <a:ext cx="432048" cy="43204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H="1" flipV="1">
            <a:off x="2051720" y="2564904"/>
            <a:ext cx="1584176" cy="5040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5580112" y="2492896"/>
            <a:ext cx="1512168" cy="57606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flipH="1">
            <a:off x="1979712" y="3429000"/>
            <a:ext cx="1656184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endCxn id="3079" idx="1"/>
          </p:cNvCxnSpPr>
          <p:nvPr/>
        </p:nvCxnSpPr>
        <p:spPr>
          <a:xfrm>
            <a:off x="5508104" y="3429000"/>
            <a:ext cx="1512168" cy="37728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 flipH="1">
            <a:off x="1979712" y="3501008"/>
            <a:ext cx="1944216" cy="86409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5364088" y="3501008"/>
            <a:ext cx="1800200" cy="86409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endCxn id="3082" idx="0"/>
          </p:cNvCxnSpPr>
          <p:nvPr/>
        </p:nvCxnSpPr>
        <p:spPr>
          <a:xfrm flipH="1">
            <a:off x="2894112" y="3501008"/>
            <a:ext cx="1029816" cy="1656184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5364088" y="3501008"/>
            <a:ext cx="1152128" cy="1728192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>
            <a:endCxn id="3083" idx="0"/>
          </p:cNvCxnSpPr>
          <p:nvPr/>
        </p:nvCxnSpPr>
        <p:spPr>
          <a:xfrm flipH="1">
            <a:off x="4622304" y="3501008"/>
            <a:ext cx="21704" cy="50405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074" grpId="0" animBg="1"/>
      <p:bldP spid="3075" grpId="0" animBg="1"/>
      <p:bldP spid="3076" grpId="0" animBg="1"/>
      <p:bldP spid="3077" grpId="0" animBg="1"/>
      <p:bldP spid="3078" grpId="0" animBg="1"/>
      <p:bldP spid="3079" grpId="0" animBg="1"/>
      <p:bldP spid="3080" grpId="0" animBg="1"/>
      <p:bldP spid="3081" grpId="0" animBg="1"/>
      <p:bldP spid="3082" grpId="0" animBg="1"/>
      <p:bldP spid="3083" grpId="0" animBg="1"/>
      <p:bldP spid="308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Documents and Settings\Admin\Рабочий стол\для родсобр\Копия b_13280851258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214414" y="3286124"/>
            <a:ext cx="445211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 </a:t>
            </a:r>
          </a:p>
          <a:p>
            <a:pPr algn="ctr"/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за внимание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39752" y="260648"/>
            <a:ext cx="490935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200" b="1" u="sng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Дошкольное образование</a:t>
            </a:r>
            <a:endParaRPr lang="ru-RU" sz="3200" u="sng" dirty="0" smtClean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88024" y="1556792"/>
            <a:ext cx="39604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Специфика ребенка дошкольного возраста такова, что его достижения определяются не столько суммой ЗУН (знания, умения, навыки), а личностными качествами, которые обеспечивают ему психологическую готовность к школе.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60032" y="4293096"/>
            <a:ext cx="38364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Отсутствует жесткая предметность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60032" y="5157192"/>
            <a:ext cx="39008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Ведущий вид деятельности –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ИГРА</a:t>
            </a:r>
          </a:p>
        </p:txBody>
      </p:sp>
      <p:pic>
        <p:nvPicPr>
          <p:cNvPr id="9" name="Picture 2" descr="C:\Documents and Settings\Admin\Рабочий стол\Новая папка\bezymjannyj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836712"/>
            <a:ext cx="3785491" cy="5298356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:\Документы\Галя\картинки для презентаций\0_8209d_5538e133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62663"/>
            <a:ext cx="2438400" cy="795337"/>
          </a:xfrm>
          <a:prstGeom prst="rect">
            <a:avLst/>
          </a:prstGeom>
          <a:noFill/>
        </p:spPr>
      </p:pic>
      <p:pic>
        <p:nvPicPr>
          <p:cNvPr id="31747" name="Picture 3" descr="F:\Документы\Галя\картинки для презентаций\0_8209d_5538e133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6062663"/>
            <a:ext cx="2438400" cy="795337"/>
          </a:xfrm>
          <a:prstGeom prst="rect">
            <a:avLst/>
          </a:prstGeom>
          <a:noFill/>
        </p:spPr>
      </p:pic>
      <p:pic>
        <p:nvPicPr>
          <p:cNvPr id="31748" name="Picture 4" descr="F:\Документы\Галя\картинки для презентаций\0_8209d_5538e133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6062663"/>
            <a:ext cx="2438400" cy="795337"/>
          </a:xfrm>
          <a:prstGeom prst="rect">
            <a:avLst/>
          </a:prstGeom>
          <a:noFill/>
        </p:spPr>
      </p:pic>
      <p:pic>
        <p:nvPicPr>
          <p:cNvPr id="31749" name="Picture 5" descr="F:\Документы\Галя\картинки для презентаций\0_8209d_5538e133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6062663"/>
            <a:ext cx="2438400" cy="795337"/>
          </a:xfrm>
          <a:prstGeom prst="rect">
            <a:avLst/>
          </a:prstGeom>
          <a:noFill/>
        </p:spPr>
      </p:pic>
      <p:sp>
        <p:nvSpPr>
          <p:cNvPr id="12" name="TextBox 11"/>
          <p:cNvSpPr txBox="1"/>
          <p:nvPr/>
        </p:nvSpPr>
        <p:spPr>
          <a:xfrm>
            <a:off x="683568" y="692696"/>
            <a:ext cx="7756820" cy="584775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</a:rPr>
              <a:t>Степень свободы</a:t>
            </a:r>
            <a:endParaRPr lang="ru-RU" sz="3200" b="1" dirty="0">
              <a:solidFill>
                <a:schemeClr val="tx2"/>
              </a:solidFill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611560" y="1484785"/>
            <a:ext cx="8019762" cy="1615809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20" tIns="45711" rIns="91420" bIns="45711">
            <a:spAutoFit/>
          </a:bodyPr>
          <a:lstStyle>
            <a:lvl1pPr defTabSz="1008063" eaLnBrk="0">
              <a:defRPr>
                <a:solidFill>
                  <a:schemeClr val="tx1"/>
                </a:solidFill>
                <a:latin typeface="Arial" charset="0"/>
              </a:defRPr>
            </a:lvl1pPr>
            <a:lvl2pPr defTabSz="1008063" eaLnBrk="0">
              <a:defRPr>
                <a:solidFill>
                  <a:schemeClr val="tx1"/>
                </a:solidFill>
                <a:latin typeface="Arial" charset="0"/>
              </a:defRPr>
            </a:lvl2pPr>
            <a:lvl3pPr defTabSz="1008063" eaLnBrk="0">
              <a:defRPr>
                <a:solidFill>
                  <a:schemeClr val="tx1"/>
                </a:solidFill>
                <a:latin typeface="Arial" charset="0"/>
              </a:defRPr>
            </a:lvl3pPr>
            <a:lvl4pPr defTabSz="1008063" eaLnBrk="0">
              <a:defRPr>
                <a:solidFill>
                  <a:schemeClr val="tx1"/>
                </a:solidFill>
                <a:latin typeface="Arial" charset="0"/>
              </a:defRPr>
            </a:lvl4pPr>
            <a:lvl5pPr defTabSz="1008063" eaLnBrk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080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080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080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080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>
              <a:spcBef>
                <a:spcPct val="5000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Свободное размещение детей и перемещение в процессе деятельности.</a:t>
            </a:r>
          </a:p>
          <a:p>
            <a:pPr eaLnBrk="1" fontAlgn="base">
              <a:spcBef>
                <a:spcPct val="5000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Разрешено свободное общение (рабочий гул)</a:t>
            </a:r>
          </a:p>
          <a:p>
            <a:pPr eaLnBrk="1" fontAlgn="base">
              <a:spcBef>
                <a:spcPct val="5000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Дети могут обсуждать работу, задавать друг другу вопросы и т.п.</a:t>
            </a:r>
          </a:p>
          <a:p>
            <a:pPr eaLnBrk="1" fontAlgn="base">
              <a:spcBef>
                <a:spcPct val="50000"/>
              </a:spcBef>
              <a:spcAft>
                <a:spcPct val="0"/>
              </a:spcAft>
            </a:pP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026" name="Picture 2" descr="C:\Documents and Settings\Admin\Рабочий стол\Новая папка\lena-ivanova-i-akusticheskij-proekt-volodar-chernigo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3209925"/>
            <a:ext cx="6477000" cy="3648075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:\Документы\Галя\картинки для презентаций\0_8209d_5538e133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62663"/>
            <a:ext cx="2438400" cy="795337"/>
          </a:xfrm>
          <a:prstGeom prst="rect">
            <a:avLst/>
          </a:prstGeom>
          <a:noFill/>
        </p:spPr>
      </p:pic>
      <p:pic>
        <p:nvPicPr>
          <p:cNvPr id="31747" name="Picture 3" descr="F:\Документы\Галя\картинки для презентаций\0_8209d_5538e133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6062663"/>
            <a:ext cx="2438400" cy="795337"/>
          </a:xfrm>
          <a:prstGeom prst="rect">
            <a:avLst/>
          </a:prstGeom>
          <a:noFill/>
        </p:spPr>
      </p:pic>
      <p:pic>
        <p:nvPicPr>
          <p:cNvPr id="31748" name="Picture 4" descr="F:\Документы\Галя\картинки для презентаций\0_8209d_5538e133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6062663"/>
            <a:ext cx="2438400" cy="795337"/>
          </a:xfrm>
          <a:prstGeom prst="rect">
            <a:avLst/>
          </a:prstGeom>
          <a:noFill/>
        </p:spPr>
      </p:pic>
      <p:pic>
        <p:nvPicPr>
          <p:cNvPr id="31749" name="Picture 5" descr="F:\Документы\Галя\картинки для презентаций\0_8209d_5538e133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6062663"/>
            <a:ext cx="2438400" cy="795337"/>
          </a:xfrm>
          <a:prstGeom prst="rect">
            <a:avLst/>
          </a:prstGeom>
          <a:noFill/>
        </p:spPr>
      </p:pic>
      <p:sp>
        <p:nvSpPr>
          <p:cNvPr id="10" name="Text Box 12"/>
          <p:cNvSpPr txBox="1">
            <a:spLocks noChangeArrowheads="1"/>
          </p:cNvSpPr>
          <p:nvPr/>
        </p:nvSpPr>
        <p:spPr bwMode="auto">
          <a:xfrm>
            <a:off x="611560" y="1340768"/>
            <a:ext cx="7992888" cy="209286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square" lIns="91420" tIns="45711" rIns="91420" bIns="45711">
            <a:spAutoFit/>
          </a:bodyPr>
          <a:lstStyle>
            <a:lvl1pPr defTabSz="1008063" eaLnBrk="0">
              <a:defRPr>
                <a:solidFill>
                  <a:schemeClr val="tx1"/>
                </a:solidFill>
                <a:latin typeface="Arial" charset="0"/>
              </a:defRPr>
            </a:lvl1pPr>
            <a:lvl2pPr defTabSz="1008063" eaLnBrk="0">
              <a:defRPr>
                <a:solidFill>
                  <a:schemeClr val="tx1"/>
                </a:solidFill>
                <a:latin typeface="Arial" charset="0"/>
              </a:defRPr>
            </a:lvl2pPr>
            <a:lvl3pPr defTabSz="1008063" eaLnBrk="0">
              <a:defRPr>
                <a:solidFill>
                  <a:schemeClr val="tx1"/>
                </a:solidFill>
                <a:latin typeface="Arial" charset="0"/>
              </a:defRPr>
            </a:lvl3pPr>
            <a:lvl4pPr defTabSz="1008063" eaLnBrk="0">
              <a:defRPr>
                <a:solidFill>
                  <a:schemeClr val="tx1"/>
                </a:solidFill>
                <a:latin typeface="Arial" charset="0"/>
              </a:defRPr>
            </a:lvl4pPr>
            <a:lvl5pPr defTabSz="1008063" eaLnBrk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080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080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080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080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>
              <a:spcBef>
                <a:spcPct val="5000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0000"/>
                </a:solidFill>
              </a:rPr>
              <a:t>Воспитатель </a:t>
            </a:r>
            <a:r>
              <a:rPr lang="ru-RU" sz="2000" dirty="0">
                <a:solidFill>
                  <a:srgbClr val="000000"/>
                </a:solidFill>
              </a:rPr>
              <a:t>– партнер, рядом с детьми (вместе), в едином пространстве (например, сидящий в круге с детьми за общим столом)</a:t>
            </a:r>
          </a:p>
          <a:p>
            <a:pPr eaLnBrk="1" fontAlgn="base">
              <a:spcBef>
                <a:spcPct val="50000"/>
              </a:spcBef>
              <a:spcAft>
                <a:spcPct val="0"/>
              </a:spcAft>
            </a:pPr>
            <a:r>
              <a:rPr lang="ru-RU" sz="2000" dirty="0">
                <a:solidFill>
                  <a:srgbClr val="000000"/>
                </a:solidFill>
              </a:rPr>
              <a:t>Позиция взрослого динамична (может </a:t>
            </a:r>
            <a:r>
              <a:rPr lang="ru-RU" sz="2000" dirty="0" smtClean="0">
                <a:solidFill>
                  <a:srgbClr val="000000"/>
                </a:solidFill>
              </a:rPr>
              <a:t> пересесть</a:t>
            </a:r>
            <a:r>
              <a:rPr lang="ru-RU" sz="2000" dirty="0">
                <a:solidFill>
                  <a:srgbClr val="000000"/>
                </a:solidFill>
              </a:rPr>
              <a:t>, если видит, что кто-то особенно в нем нуждается); при этом все дети в поле зрения воспитателя </a:t>
            </a:r>
            <a:r>
              <a:rPr lang="ru-RU" sz="2000" dirty="0" smtClean="0">
                <a:solidFill>
                  <a:srgbClr val="000000"/>
                </a:solidFill>
              </a:rPr>
              <a:t>(</a:t>
            </a:r>
            <a:r>
              <a:rPr lang="ru-RU" sz="2000" dirty="0">
                <a:solidFill>
                  <a:srgbClr val="000000"/>
                </a:solidFill>
              </a:rPr>
              <a:t>и друг друга).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99592" y="476672"/>
            <a:ext cx="7272808" cy="584775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tx2"/>
                </a:solidFill>
              </a:rPr>
              <a:t>Позиция воспитателя </a:t>
            </a:r>
            <a:endParaRPr lang="ru-RU" sz="3200" b="1" dirty="0">
              <a:solidFill>
                <a:schemeClr val="tx2"/>
              </a:solidFill>
            </a:endParaRPr>
          </a:p>
        </p:txBody>
      </p:sp>
      <p:pic>
        <p:nvPicPr>
          <p:cNvPr id="2050" name="Picture 2" descr="C:\Documents and Settings\Admin\Рабочий стол\Новая папка\12285658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3635829"/>
            <a:ext cx="4202832" cy="3222171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F:\Документы\Галя\картинки для презентаций\0_8209d_5538e133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80528" y="5742535"/>
            <a:ext cx="3419872" cy="1115465"/>
          </a:xfrm>
          <a:prstGeom prst="rect">
            <a:avLst/>
          </a:prstGeom>
          <a:noFill/>
        </p:spPr>
      </p:pic>
      <p:pic>
        <p:nvPicPr>
          <p:cNvPr id="31747" name="Picture 3" descr="F:\Документы\Галя\картинки для презентаций\0_8209d_5538e133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5733256"/>
            <a:ext cx="3448319" cy="1124744"/>
          </a:xfrm>
          <a:prstGeom prst="rect">
            <a:avLst/>
          </a:prstGeom>
          <a:noFill/>
        </p:spPr>
      </p:pic>
      <p:pic>
        <p:nvPicPr>
          <p:cNvPr id="31749" name="Picture 5" descr="F:\Документы\Галя\картинки для презентаций\0_8209d_5538e133_X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16448" y="5805264"/>
            <a:ext cx="3227552" cy="1052736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827584" y="692696"/>
            <a:ext cx="7272808" cy="584775"/>
          </a:xfrm>
          <a:prstGeom prst="rect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200" b="1" dirty="0">
                <a:solidFill>
                  <a:schemeClr val="tx2"/>
                </a:solidFill>
              </a:rPr>
              <a:t>Организация пространства</a:t>
            </a:r>
          </a:p>
        </p:txBody>
      </p:sp>
      <p:sp>
        <p:nvSpPr>
          <p:cNvPr id="15" name="Text Box 12"/>
          <p:cNvSpPr txBox="1">
            <a:spLocks noChangeArrowheads="1"/>
          </p:cNvSpPr>
          <p:nvPr/>
        </p:nvSpPr>
        <p:spPr bwMode="auto">
          <a:xfrm>
            <a:off x="611560" y="1628800"/>
            <a:ext cx="8064896" cy="646313"/>
          </a:xfrm>
          <a:prstGeom prst="rect">
            <a:avLst/>
          </a:prstGeom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lIns="91420" tIns="45711" rIns="91420" bIns="45711">
            <a:spAutoFit/>
          </a:bodyPr>
          <a:lstStyle>
            <a:lvl1pPr defTabSz="1008063" eaLnBrk="0">
              <a:defRPr>
                <a:solidFill>
                  <a:schemeClr val="tx1"/>
                </a:solidFill>
                <a:latin typeface="Arial" charset="0"/>
              </a:defRPr>
            </a:lvl1pPr>
            <a:lvl2pPr defTabSz="1008063" eaLnBrk="0">
              <a:defRPr>
                <a:solidFill>
                  <a:schemeClr val="tx1"/>
                </a:solidFill>
                <a:latin typeface="Arial" charset="0"/>
              </a:defRPr>
            </a:lvl2pPr>
            <a:lvl3pPr defTabSz="1008063" eaLnBrk="0">
              <a:defRPr>
                <a:solidFill>
                  <a:schemeClr val="tx1"/>
                </a:solidFill>
                <a:latin typeface="Arial" charset="0"/>
              </a:defRPr>
            </a:lvl3pPr>
            <a:lvl4pPr defTabSz="1008063" eaLnBrk="0">
              <a:defRPr>
                <a:solidFill>
                  <a:schemeClr val="tx1"/>
                </a:solidFill>
                <a:latin typeface="Arial" charset="0"/>
              </a:defRPr>
            </a:lvl4pPr>
            <a:lvl5pPr defTabSz="1008063" eaLnBrk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defTabSz="10080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defTabSz="10080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defTabSz="10080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defTabSz="1008063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base">
              <a:spcBef>
                <a:spcPct val="5000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</a:rPr>
              <a:t>Максимальное приближение к ситуации «круглого стола», приглашающего к равному участию в работе, обсуждении, исследовании.</a:t>
            </a:r>
          </a:p>
        </p:txBody>
      </p:sp>
      <p:pic>
        <p:nvPicPr>
          <p:cNvPr id="3075" name="Picture 3" descr="C:\Documents and Settings\Admin\Рабочий стол\2015-02-02_17-26-17_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75656" y="2420888"/>
            <a:ext cx="5982622" cy="4437112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429000"/>
            <a:ext cx="4071966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285728"/>
            <a:ext cx="4429156" cy="26574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214554"/>
            <a:ext cx="4206869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714876" y="928670"/>
            <a:ext cx="39290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edu.tatar.ru</a:t>
            </a:r>
            <a:endParaRPr lang="ru-RU" sz="4400" dirty="0"/>
          </a:p>
        </p:txBody>
      </p:sp>
    </p:spTree>
  </p:cSld>
  <p:clrMapOvr>
    <a:masterClrMapping/>
  </p:clrMapOvr>
  <p:transition>
    <p:pull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428604"/>
            <a:ext cx="4143404" cy="2743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7" y="3857628"/>
            <a:ext cx="3857652" cy="247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1928802"/>
            <a:ext cx="4500594" cy="3328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4714876" y="928670"/>
            <a:ext cx="392909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 smtClean="0"/>
              <a:t>edu.tatar.ru</a:t>
            </a:r>
            <a:endParaRPr lang="ru-RU" sz="4400" dirty="0"/>
          </a:p>
        </p:txBody>
      </p:sp>
    </p:spTree>
  </p:cSld>
  <p:clrMapOvr>
    <a:masterClrMapping/>
  </p:clrMapOvr>
  <p:transition>
    <p:pull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БезИмени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7693"/>
            <a:ext cx="9144000" cy="6875693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БезИмени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116</TotalTime>
  <Words>283</Words>
  <Application>Microsoft Office PowerPoint</Application>
  <PresentationFormat>Экран (4:3)</PresentationFormat>
  <Paragraphs>35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15</cp:revision>
  <dcterms:modified xsi:type="dcterms:W3CDTF">2015-06-22T11:19:24Z</dcterms:modified>
</cp:coreProperties>
</file>